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920038"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F01D"/>
    <a:srgbClr val="F06518"/>
    <a:srgbClr val="FF1509"/>
    <a:srgbClr val="FB4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34" autoAdjust="0"/>
  </p:normalViewPr>
  <p:slideViewPr>
    <p:cSldViewPr snapToGrid="0">
      <p:cViewPr>
        <p:scale>
          <a:sx n="100" d="100"/>
          <a:sy n="10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94003" y="1995312"/>
            <a:ext cx="6732032" cy="4244622"/>
          </a:xfrm>
        </p:spPr>
        <p:txBody>
          <a:bodyPr anchor="b"/>
          <a:lstStyle>
            <a:lvl1pPr algn="ctr">
              <a:defRPr sz="5197"/>
            </a:lvl1pPr>
          </a:lstStyle>
          <a:p>
            <a:r>
              <a:rPr lang="ja-JP" altLang="en-US"/>
              <a:t>マスター タイトルの書式設定</a:t>
            </a:r>
            <a:endParaRPr lang="en-US" dirty="0"/>
          </a:p>
        </p:txBody>
      </p:sp>
      <p:sp>
        <p:nvSpPr>
          <p:cNvPr id="3" name="Subtitle 2"/>
          <p:cNvSpPr>
            <a:spLocks noGrp="1"/>
          </p:cNvSpPr>
          <p:nvPr>
            <p:ph type="subTitle" idx="1"/>
          </p:nvPr>
        </p:nvSpPr>
        <p:spPr>
          <a:xfrm>
            <a:off x="990005" y="6403623"/>
            <a:ext cx="5940029" cy="2943577"/>
          </a:xfrm>
        </p:spPr>
        <p:txBody>
          <a:bodyPr/>
          <a:lstStyle>
            <a:lvl1pPr marL="0" indent="0" algn="ctr">
              <a:buNone/>
              <a:defRPr sz="2079"/>
            </a:lvl1pPr>
            <a:lvl2pPr marL="395981" indent="0" algn="ctr">
              <a:buNone/>
              <a:defRPr sz="1732"/>
            </a:lvl2pPr>
            <a:lvl3pPr marL="791962" indent="0" algn="ctr">
              <a:buNone/>
              <a:defRPr sz="1559"/>
            </a:lvl3pPr>
            <a:lvl4pPr marL="1187943" indent="0" algn="ctr">
              <a:buNone/>
              <a:defRPr sz="1386"/>
            </a:lvl4pPr>
            <a:lvl5pPr marL="1583924" indent="0" algn="ctr">
              <a:buNone/>
              <a:defRPr sz="1386"/>
            </a:lvl5pPr>
            <a:lvl6pPr marL="1979905" indent="0" algn="ctr">
              <a:buNone/>
              <a:defRPr sz="1386"/>
            </a:lvl6pPr>
            <a:lvl7pPr marL="2375886" indent="0" algn="ctr">
              <a:buNone/>
              <a:defRPr sz="1386"/>
            </a:lvl7pPr>
            <a:lvl8pPr marL="2771866" indent="0" algn="ctr">
              <a:buNone/>
              <a:defRPr sz="1386"/>
            </a:lvl8pPr>
            <a:lvl9pPr marL="3167847" indent="0" algn="ctr">
              <a:buNone/>
              <a:defRPr sz="138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4390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27789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7778" y="649111"/>
            <a:ext cx="1707758"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44503" y="649111"/>
            <a:ext cx="502427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75667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7598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0378" y="3039537"/>
            <a:ext cx="6831033" cy="5071532"/>
          </a:xfrm>
        </p:spPr>
        <p:txBody>
          <a:bodyPr anchor="b"/>
          <a:lstStyle>
            <a:lvl1pPr>
              <a:defRPr sz="5197"/>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40378" y="8159048"/>
            <a:ext cx="6831033" cy="2666999"/>
          </a:xfrm>
        </p:spPr>
        <p:txBody>
          <a:bodyPr/>
          <a:lstStyle>
            <a:lvl1pPr marL="0" indent="0">
              <a:buNone/>
              <a:defRPr sz="2079">
                <a:solidFill>
                  <a:schemeClr val="tx1"/>
                </a:solidFill>
              </a:defRPr>
            </a:lvl1pPr>
            <a:lvl2pPr marL="395981" indent="0">
              <a:buNone/>
              <a:defRPr sz="1732">
                <a:solidFill>
                  <a:schemeClr val="tx1">
                    <a:tint val="75000"/>
                  </a:schemeClr>
                </a:solidFill>
              </a:defRPr>
            </a:lvl2pPr>
            <a:lvl3pPr marL="791962" indent="0">
              <a:buNone/>
              <a:defRPr sz="1559">
                <a:solidFill>
                  <a:schemeClr val="tx1">
                    <a:tint val="75000"/>
                  </a:schemeClr>
                </a:solidFill>
              </a:defRPr>
            </a:lvl3pPr>
            <a:lvl4pPr marL="1187943" indent="0">
              <a:buNone/>
              <a:defRPr sz="1386">
                <a:solidFill>
                  <a:schemeClr val="tx1">
                    <a:tint val="75000"/>
                  </a:schemeClr>
                </a:solidFill>
              </a:defRPr>
            </a:lvl4pPr>
            <a:lvl5pPr marL="1583924" indent="0">
              <a:buNone/>
              <a:defRPr sz="1386">
                <a:solidFill>
                  <a:schemeClr val="tx1">
                    <a:tint val="75000"/>
                  </a:schemeClr>
                </a:solidFill>
              </a:defRPr>
            </a:lvl5pPr>
            <a:lvl6pPr marL="1979905" indent="0">
              <a:buNone/>
              <a:defRPr sz="1386">
                <a:solidFill>
                  <a:schemeClr val="tx1">
                    <a:tint val="75000"/>
                  </a:schemeClr>
                </a:solidFill>
              </a:defRPr>
            </a:lvl6pPr>
            <a:lvl7pPr marL="2375886" indent="0">
              <a:buNone/>
              <a:defRPr sz="1386">
                <a:solidFill>
                  <a:schemeClr val="tx1">
                    <a:tint val="75000"/>
                  </a:schemeClr>
                </a:solidFill>
              </a:defRPr>
            </a:lvl7pPr>
            <a:lvl8pPr marL="2771866" indent="0">
              <a:buNone/>
              <a:defRPr sz="1386">
                <a:solidFill>
                  <a:schemeClr val="tx1">
                    <a:tint val="75000"/>
                  </a:schemeClr>
                </a:solidFill>
              </a:defRPr>
            </a:lvl8pPr>
            <a:lvl9pPr marL="3167847" indent="0">
              <a:buNone/>
              <a:defRPr sz="138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127235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44503" y="3245556"/>
            <a:ext cx="3366016"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009519" y="3245556"/>
            <a:ext cx="3366016"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87147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5534" y="649114"/>
            <a:ext cx="6831033"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5535" y="2988734"/>
            <a:ext cx="3350547" cy="1464732"/>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ja-JP" altLang="en-US"/>
              <a:t>マスター テキストの書式設定</a:t>
            </a:r>
          </a:p>
        </p:txBody>
      </p:sp>
      <p:sp>
        <p:nvSpPr>
          <p:cNvPr id="4" name="Content Placeholder 3"/>
          <p:cNvSpPr>
            <a:spLocks noGrp="1"/>
          </p:cNvSpPr>
          <p:nvPr>
            <p:ph sz="half" idx="2"/>
          </p:nvPr>
        </p:nvSpPr>
        <p:spPr>
          <a:xfrm>
            <a:off x="545535" y="4453467"/>
            <a:ext cx="3350547"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009520" y="2988734"/>
            <a:ext cx="3367048" cy="1464732"/>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ja-JP" altLang="en-US"/>
              <a:t>マスター テキストの書式設定</a:t>
            </a:r>
          </a:p>
        </p:txBody>
      </p:sp>
      <p:sp>
        <p:nvSpPr>
          <p:cNvPr id="6" name="Content Placeholder 5"/>
          <p:cNvSpPr>
            <a:spLocks noGrp="1"/>
          </p:cNvSpPr>
          <p:nvPr>
            <p:ph sz="quarter" idx="4"/>
          </p:nvPr>
        </p:nvSpPr>
        <p:spPr>
          <a:xfrm>
            <a:off x="4009520" y="4453467"/>
            <a:ext cx="3367048"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901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75088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141097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5534" y="812800"/>
            <a:ext cx="2554418" cy="2844800"/>
          </a:xfrm>
        </p:spPr>
        <p:txBody>
          <a:bodyPr anchor="b"/>
          <a:lstStyle>
            <a:lvl1pPr>
              <a:defRPr sz="2772"/>
            </a:lvl1pPr>
          </a:lstStyle>
          <a:p>
            <a:r>
              <a:rPr lang="ja-JP" altLang="en-US"/>
              <a:t>マスター タイトルの書式設定</a:t>
            </a:r>
            <a:endParaRPr lang="en-US" dirty="0"/>
          </a:p>
        </p:txBody>
      </p:sp>
      <p:sp>
        <p:nvSpPr>
          <p:cNvPr id="3" name="Content Placeholder 2"/>
          <p:cNvSpPr>
            <a:spLocks noGrp="1"/>
          </p:cNvSpPr>
          <p:nvPr>
            <p:ph idx="1"/>
          </p:nvPr>
        </p:nvSpPr>
        <p:spPr>
          <a:xfrm>
            <a:off x="3367048" y="1755425"/>
            <a:ext cx="4009519" cy="8664222"/>
          </a:xfrm>
        </p:spPr>
        <p:txBody>
          <a:bodyPr/>
          <a:lstStyle>
            <a:lvl1pPr>
              <a:defRPr sz="2772"/>
            </a:lvl1pPr>
            <a:lvl2pPr>
              <a:defRPr sz="2425"/>
            </a:lvl2pPr>
            <a:lvl3pPr>
              <a:defRPr sz="2079"/>
            </a:lvl3pPr>
            <a:lvl4pPr>
              <a:defRPr sz="1732"/>
            </a:lvl4pPr>
            <a:lvl5pPr>
              <a:defRPr sz="1732"/>
            </a:lvl5pPr>
            <a:lvl6pPr>
              <a:defRPr sz="1732"/>
            </a:lvl6pPr>
            <a:lvl7pPr>
              <a:defRPr sz="1732"/>
            </a:lvl7pPr>
            <a:lvl8pPr>
              <a:defRPr sz="1732"/>
            </a:lvl8pPr>
            <a:lvl9pPr>
              <a:defRPr sz="173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5534" y="3657600"/>
            <a:ext cx="2554418" cy="6776156"/>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98296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45534" y="812800"/>
            <a:ext cx="2554418" cy="2844800"/>
          </a:xfrm>
        </p:spPr>
        <p:txBody>
          <a:bodyPr anchor="b"/>
          <a:lstStyle>
            <a:lvl1pPr>
              <a:defRPr sz="277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67048" y="1755425"/>
            <a:ext cx="4009519" cy="8664222"/>
          </a:xfrm>
        </p:spPr>
        <p:txBody>
          <a:bodyPr anchor="t"/>
          <a:lstStyle>
            <a:lvl1pPr marL="0" indent="0">
              <a:buNone/>
              <a:defRPr sz="2772"/>
            </a:lvl1pPr>
            <a:lvl2pPr marL="395981" indent="0">
              <a:buNone/>
              <a:defRPr sz="2425"/>
            </a:lvl2pPr>
            <a:lvl3pPr marL="791962" indent="0">
              <a:buNone/>
              <a:defRPr sz="2079"/>
            </a:lvl3pPr>
            <a:lvl4pPr marL="1187943" indent="0">
              <a:buNone/>
              <a:defRPr sz="1732"/>
            </a:lvl4pPr>
            <a:lvl5pPr marL="1583924" indent="0">
              <a:buNone/>
              <a:defRPr sz="1732"/>
            </a:lvl5pPr>
            <a:lvl6pPr marL="1979905" indent="0">
              <a:buNone/>
              <a:defRPr sz="1732"/>
            </a:lvl6pPr>
            <a:lvl7pPr marL="2375886" indent="0">
              <a:buNone/>
              <a:defRPr sz="1732"/>
            </a:lvl7pPr>
            <a:lvl8pPr marL="2771866" indent="0">
              <a:buNone/>
              <a:defRPr sz="1732"/>
            </a:lvl8pPr>
            <a:lvl9pPr marL="3167847" indent="0">
              <a:buNone/>
              <a:defRPr sz="173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45534" y="3657600"/>
            <a:ext cx="2554418" cy="6776156"/>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5203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03" y="649114"/>
            <a:ext cx="6831033"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4503" y="3245556"/>
            <a:ext cx="6831033"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4502" y="11300181"/>
            <a:ext cx="1782009" cy="649111"/>
          </a:xfrm>
          <a:prstGeom prst="rect">
            <a:avLst/>
          </a:prstGeom>
        </p:spPr>
        <p:txBody>
          <a:bodyPr vert="horz" lIns="91440" tIns="45720" rIns="91440" bIns="45720" rtlCol="0" anchor="ctr"/>
          <a:lstStyle>
            <a:lvl1pPr algn="l">
              <a:defRPr sz="1039">
                <a:solidFill>
                  <a:schemeClr val="tx1">
                    <a:tint val="75000"/>
                  </a:schemeClr>
                </a:solidFill>
              </a:defRPr>
            </a:lvl1pPr>
          </a:lstStyle>
          <a:p>
            <a:fld id="{C14A95C9-AC3C-4DFF-B8F6-9B1BA98221FD}" type="datetimeFigureOut">
              <a:rPr kumimoji="1" lang="ja-JP" altLang="en-US" smtClean="0"/>
              <a:t>2021/10/26</a:t>
            </a:fld>
            <a:endParaRPr kumimoji="1" lang="ja-JP" altLang="en-US"/>
          </a:p>
        </p:txBody>
      </p:sp>
      <p:sp>
        <p:nvSpPr>
          <p:cNvPr id="5" name="Footer Placeholder 4"/>
          <p:cNvSpPr>
            <a:spLocks noGrp="1"/>
          </p:cNvSpPr>
          <p:nvPr>
            <p:ph type="ftr" sz="quarter" idx="3"/>
          </p:nvPr>
        </p:nvSpPr>
        <p:spPr>
          <a:xfrm>
            <a:off x="2623513" y="11300181"/>
            <a:ext cx="2673013" cy="649111"/>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593527" y="11300181"/>
            <a:ext cx="1782009" cy="649111"/>
          </a:xfrm>
          <a:prstGeom prst="rect">
            <a:avLst/>
          </a:prstGeom>
        </p:spPr>
        <p:txBody>
          <a:bodyPr vert="horz" lIns="91440" tIns="45720" rIns="91440" bIns="45720" rtlCol="0" anchor="ctr"/>
          <a:lstStyle>
            <a:lvl1pPr algn="r">
              <a:defRPr sz="1039">
                <a:solidFill>
                  <a:schemeClr val="tx1">
                    <a:tint val="75000"/>
                  </a:schemeClr>
                </a:solidFill>
              </a:defRPr>
            </a:lvl1p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16940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91962" rtl="0" eaLnBrk="1" latinLnBrk="0" hangingPunct="1">
        <a:lnSpc>
          <a:spcPct val="90000"/>
        </a:lnSpc>
        <a:spcBef>
          <a:spcPct val="0"/>
        </a:spcBef>
        <a:buNone/>
        <a:defRPr kumimoji="1" sz="3811" kern="1200">
          <a:solidFill>
            <a:schemeClr val="tx1"/>
          </a:solidFill>
          <a:latin typeface="+mj-lt"/>
          <a:ea typeface="+mj-ea"/>
          <a:cs typeface="+mj-cs"/>
        </a:defRPr>
      </a:lvl1pPr>
    </p:titleStyle>
    <p:bodyStyle>
      <a:lvl1pPr marL="197990" indent="-197990" algn="l" defTabSz="791962" rtl="0" eaLnBrk="1" latinLnBrk="0" hangingPunct="1">
        <a:lnSpc>
          <a:spcPct val="90000"/>
        </a:lnSpc>
        <a:spcBef>
          <a:spcPts val="866"/>
        </a:spcBef>
        <a:buFont typeface="Arial" panose="020B0604020202020204" pitchFamily="34" charset="0"/>
        <a:buChar char="•"/>
        <a:defRPr kumimoji="1" sz="2425" kern="1200">
          <a:solidFill>
            <a:schemeClr val="tx1"/>
          </a:solidFill>
          <a:latin typeface="+mn-lt"/>
          <a:ea typeface="+mn-ea"/>
          <a:cs typeface="+mn-cs"/>
        </a:defRPr>
      </a:lvl1pPr>
      <a:lvl2pPr marL="593971" indent="-197990" algn="l" defTabSz="791962" rtl="0" eaLnBrk="1" latinLnBrk="0" hangingPunct="1">
        <a:lnSpc>
          <a:spcPct val="90000"/>
        </a:lnSpc>
        <a:spcBef>
          <a:spcPts val="433"/>
        </a:spcBef>
        <a:buFont typeface="Arial" panose="020B0604020202020204" pitchFamily="34" charset="0"/>
        <a:buChar char="•"/>
        <a:defRPr kumimoji="1" sz="2079" kern="1200">
          <a:solidFill>
            <a:schemeClr val="tx1"/>
          </a:solidFill>
          <a:latin typeface="+mn-lt"/>
          <a:ea typeface="+mn-ea"/>
          <a:cs typeface="+mn-cs"/>
        </a:defRPr>
      </a:lvl2pPr>
      <a:lvl3pPr marL="989952" indent="-197990" algn="l" defTabSz="791962" rtl="0" eaLnBrk="1" latinLnBrk="0" hangingPunct="1">
        <a:lnSpc>
          <a:spcPct val="90000"/>
        </a:lnSpc>
        <a:spcBef>
          <a:spcPts val="433"/>
        </a:spcBef>
        <a:buFont typeface="Arial" panose="020B0604020202020204" pitchFamily="34" charset="0"/>
        <a:buChar char="•"/>
        <a:defRPr kumimoji="1" sz="1732" kern="1200">
          <a:solidFill>
            <a:schemeClr val="tx1"/>
          </a:solidFill>
          <a:latin typeface="+mn-lt"/>
          <a:ea typeface="+mn-ea"/>
          <a:cs typeface="+mn-cs"/>
        </a:defRPr>
      </a:lvl3pPr>
      <a:lvl4pPr marL="1385933"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4pPr>
      <a:lvl5pPr marL="1781914"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5pPr>
      <a:lvl6pPr marL="2177895"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6pPr>
      <a:lvl7pPr marL="2573876"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7pPr>
      <a:lvl8pPr marL="2969857"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8pPr>
      <a:lvl9pPr marL="3365838"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9pPr>
    </p:bodyStyle>
    <p:otherStyle>
      <a:defPPr>
        <a:defRPr lang="en-US"/>
      </a:defPPr>
      <a:lvl1pPr marL="0" algn="l" defTabSz="791962" rtl="0" eaLnBrk="1" latinLnBrk="0" hangingPunct="1">
        <a:defRPr kumimoji="1" sz="1559" kern="1200">
          <a:solidFill>
            <a:schemeClr val="tx1"/>
          </a:solidFill>
          <a:latin typeface="+mn-lt"/>
          <a:ea typeface="+mn-ea"/>
          <a:cs typeface="+mn-cs"/>
        </a:defRPr>
      </a:lvl1pPr>
      <a:lvl2pPr marL="395981" algn="l" defTabSz="791962" rtl="0" eaLnBrk="1" latinLnBrk="0" hangingPunct="1">
        <a:defRPr kumimoji="1" sz="1559" kern="1200">
          <a:solidFill>
            <a:schemeClr val="tx1"/>
          </a:solidFill>
          <a:latin typeface="+mn-lt"/>
          <a:ea typeface="+mn-ea"/>
          <a:cs typeface="+mn-cs"/>
        </a:defRPr>
      </a:lvl2pPr>
      <a:lvl3pPr marL="791962" algn="l" defTabSz="791962" rtl="0" eaLnBrk="1" latinLnBrk="0" hangingPunct="1">
        <a:defRPr kumimoji="1" sz="1559" kern="1200">
          <a:solidFill>
            <a:schemeClr val="tx1"/>
          </a:solidFill>
          <a:latin typeface="+mn-lt"/>
          <a:ea typeface="+mn-ea"/>
          <a:cs typeface="+mn-cs"/>
        </a:defRPr>
      </a:lvl3pPr>
      <a:lvl4pPr marL="1187943" algn="l" defTabSz="791962" rtl="0" eaLnBrk="1" latinLnBrk="0" hangingPunct="1">
        <a:defRPr kumimoji="1" sz="1559" kern="1200">
          <a:solidFill>
            <a:schemeClr val="tx1"/>
          </a:solidFill>
          <a:latin typeface="+mn-lt"/>
          <a:ea typeface="+mn-ea"/>
          <a:cs typeface="+mn-cs"/>
        </a:defRPr>
      </a:lvl4pPr>
      <a:lvl5pPr marL="1583924" algn="l" defTabSz="791962" rtl="0" eaLnBrk="1" latinLnBrk="0" hangingPunct="1">
        <a:defRPr kumimoji="1" sz="1559" kern="1200">
          <a:solidFill>
            <a:schemeClr val="tx1"/>
          </a:solidFill>
          <a:latin typeface="+mn-lt"/>
          <a:ea typeface="+mn-ea"/>
          <a:cs typeface="+mn-cs"/>
        </a:defRPr>
      </a:lvl5pPr>
      <a:lvl6pPr marL="1979905" algn="l" defTabSz="791962" rtl="0" eaLnBrk="1" latinLnBrk="0" hangingPunct="1">
        <a:defRPr kumimoji="1" sz="1559" kern="1200">
          <a:solidFill>
            <a:schemeClr val="tx1"/>
          </a:solidFill>
          <a:latin typeface="+mn-lt"/>
          <a:ea typeface="+mn-ea"/>
          <a:cs typeface="+mn-cs"/>
        </a:defRPr>
      </a:lvl6pPr>
      <a:lvl7pPr marL="2375886" algn="l" defTabSz="791962" rtl="0" eaLnBrk="1" latinLnBrk="0" hangingPunct="1">
        <a:defRPr kumimoji="1" sz="1559" kern="1200">
          <a:solidFill>
            <a:schemeClr val="tx1"/>
          </a:solidFill>
          <a:latin typeface="+mn-lt"/>
          <a:ea typeface="+mn-ea"/>
          <a:cs typeface="+mn-cs"/>
        </a:defRPr>
      </a:lvl7pPr>
      <a:lvl8pPr marL="2771866" algn="l" defTabSz="791962" rtl="0" eaLnBrk="1" latinLnBrk="0" hangingPunct="1">
        <a:defRPr kumimoji="1" sz="1559" kern="1200">
          <a:solidFill>
            <a:schemeClr val="tx1"/>
          </a:solidFill>
          <a:latin typeface="+mn-lt"/>
          <a:ea typeface="+mn-ea"/>
          <a:cs typeface="+mn-cs"/>
        </a:defRPr>
      </a:lvl8pPr>
      <a:lvl9pPr marL="3167847" algn="l" defTabSz="791962" rtl="0" eaLnBrk="1" latinLnBrk="0" hangingPunct="1">
        <a:defRPr kumimoji="1" sz="1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AFF8D-BC28-47FB-8676-BC7A012A215F}"/>
              </a:ext>
            </a:extLst>
          </p:cNvPr>
          <p:cNvSpPr>
            <a:spLocks noGrp="1"/>
          </p:cNvSpPr>
          <p:nvPr>
            <p:ph type="ctrTitle"/>
          </p:nvPr>
        </p:nvSpPr>
        <p:spPr>
          <a:xfrm>
            <a:off x="11431336" y="3403601"/>
            <a:ext cx="6732032" cy="846666"/>
          </a:xfrm>
        </p:spPr>
        <p:txBody>
          <a:bodyPr>
            <a:normAutofit/>
          </a:bodyPr>
          <a:lstStyle/>
          <a:p>
            <a:r>
              <a:rPr lang="ja-JP" altLang="en-US" dirty="0"/>
              <a:t>　</a:t>
            </a:r>
            <a:endParaRPr kumimoji="1" lang="ja-JP" altLang="en-US" dirty="0"/>
          </a:p>
        </p:txBody>
      </p:sp>
      <p:sp>
        <p:nvSpPr>
          <p:cNvPr id="3" name="字幕 2">
            <a:extLst>
              <a:ext uri="{FF2B5EF4-FFF2-40B4-BE49-F238E27FC236}">
                <a16:creationId xmlns:a16="http://schemas.microsoft.com/office/drawing/2014/main" id="{74CBDEE8-31CE-4B39-8D71-2F84B0475052}"/>
              </a:ext>
            </a:extLst>
          </p:cNvPr>
          <p:cNvSpPr>
            <a:spLocks noGrp="1"/>
          </p:cNvSpPr>
          <p:nvPr>
            <p:ph type="subTitle" idx="1"/>
          </p:nvPr>
        </p:nvSpPr>
        <p:spPr>
          <a:xfrm>
            <a:off x="3872408" y="7090795"/>
            <a:ext cx="3329436" cy="2540219"/>
          </a:xfrm>
        </p:spPr>
        <p:txBody>
          <a:bodyPr/>
          <a:lstStyle/>
          <a:p>
            <a:pPr algn="l"/>
            <a:r>
              <a:rPr lang="ja-JP" altLang="en-US" dirty="0">
                <a:latin typeface="HGP創英角ﾎﾟｯﾌﾟ体" panose="040B0A00000000000000" pitchFamily="50" charset="-128"/>
                <a:ea typeface="HGP創英角ﾎﾟｯﾌﾟ体" panose="040B0A00000000000000" pitchFamily="50" charset="-128"/>
              </a:rPr>
              <a:t>特報！</a:t>
            </a:r>
            <a:endParaRPr kumimoji="1" lang="en-US" altLang="ja-JP" dirty="0">
              <a:latin typeface="HGP創英角ﾎﾟｯﾌﾟ体" panose="040B0A00000000000000" pitchFamily="50" charset="-128"/>
              <a:ea typeface="HGP創英角ﾎﾟｯﾌﾟ体" panose="040B0A00000000000000" pitchFamily="50" charset="-128"/>
            </a:endParaRPr>
          </a:p>
          <a:p>
            <a:pPr algn="l"/>
            <a:r>
              <a:rPr kumimoji="1" lang="ja-JP" altLang="en-US" sz="1400" dirty="0">
                <a:latin typeface="HGP創英角ﾎﾟｯﾌﾟ体" panose="040B0A00000000000000" pitchFamily="50" charset="-128"/>
                <a:ea typeface="HGP創英角ﾎﾟｯﾌﾟ体" panose="040B0A00000000000000" pitchFamily="50" charset="-128"/>
              </a:rPr>
              <a:t>　</a:t>
            </a:r>
            <a:r>
              <a:rPr kumimoji="1" lang="en-US" altLang="ja-JP" sz="1400" dirty="0">
                <a:latin typeface="HGP創英角ﾎﾟｯﾌﾟ体" panose="040B0A00000000000000" pitchFamily="50" charset="-128"/>
                <a:ea typeface="HGP創英角ﾎﾟｯﾌﾟ体" panose="040B0A00000000000000" pitchFamily="50" charset="-128"/>
              </a:rPr>
              <a:t>YOUTUBE</a:t>
            </a:r>
            <a:r>
              <a:rPr lang="ja-JP" altLang="en-US" sz="1400" dirty="0">
                <a:latin typeface="HGP創英角ﾎﾟｯﾌﾟ体" panose="040B0A00000000000000" pitchFamily="50" charset="-128"/>
                <a:ea typeface="HGP創英角ﾎﾟｯﾌﾟ体" panose="040B0A00000000000000" pitchFamily="50" charset="-128"/>
              </a:rPr>
              <a:t>チャンネル開設いたしました！素人が作成しているのでまだまだですが、一度ご覧ください！</a:t>
            </a:r>
            <a:endParaRPr kumimoji="1" lang="en-US" altLang="ja-JP" sz="1400" dirty="0">
              <a:latin typeface="HGP創英角ﾎﾟｯﾌﾟ体" panose="040B0A00000000000000" pitchFamily="50" charset="-128"/>
              <a:ea typeface="HGP創英角ﾎﾟｯﾌﾟ体" panose="040B0A00000000000000" pitchFamily="50" charset="-128"/>
            </a:endParaRPr>
          </a:p>
        </p:txBody>
      </p:sp>
      <p:sp>
        <p:nvSpPr>
          <p:cNvPr id="4" name="タイトル 1">
            <a:extLst>
              <a:ext uri="{FF2B5EF4-FFF2-40B4-BE49-F238E27FC236}">
                <a16:creationId xmlns:a16="http://schemas.microsoft.com/office/drawing/2014/main" id="{7F5D5E1D-0436-4341-8059-98338B570638}"/>
              </a:ext>
            </a:extLst>
          </p:cNvPr>
          <p:cNvSpPr txBox="1">
            <a:spLocks/>
          </p:cNvSpPr>
          <p:nvPr/>
        </p:nvSpPr>
        <p:spPr>
          <a:xfrm>
            <a:off x="5975429" y="1229240"/>
            <a:ext cx="2252570" cy="491066"/>
          </a:xfrm>
          <a:prstGeom prst="rect">
            <a:avLst/>
          </a:prstGeom>
        </p:spPr>
        <p:txBody>
          <a:bodyPr vert="horz" lIns="91440" tIns="45720" rIns="91440" bIns="45720" rtlCol="0" anchor="b">
            <a:noAutofit/>
          </a:bodyPr>
          <a:lstStyle>
            <a:lvl1pPr algn="ctr" defTabSz="791962" rtl="0" eaLnBrk="1" latinLnBrk="0" hangingPunct="1">
              <a:lnSpc>
                <a:spcPct val="90000"/>
              </a:lnSpc>
              <a:spcBef>
                <a:spcPct val="0"/>
              </a:spcBef>
              <a:buNone/>
              <a:defRPr kumimoji="1" sz="5197" kern="1200">
                <a:solidFill>
                  <a:schemeClr val="tx1"/>
                </a:solidFill>
                <a:latin typeface="+mj-lt"/>
                <a:ea typeface="+mj-ea"/>
                <a:cs typeface="+mj-cs"/>
              </a:defRPr>
            </a:lvl1pPr>
          </a:lstStyle>
          <a:p>
            <a:r>
              <a:rPr lang="en-US" altLang="ja-JP" sz="1050" dirty="0">
                <a:latin typeface="HGP創英角ﾎﾟｯﾌﾟ体" panose="040B0A00000000000000" pitchFamily="50" charset="-128"/>
                <a:ea typeface="HGP創英角ﾎﾟｯﾌﾟ体" panose="040B0A00000000000000" pitchFamily="50" charset="-128"/>
              </a:rPr>
              <a:t>VOL.</a:t>
            </a:r>
            <a:r>
              <a:rPr lang="ja-JP" altLang="en-US" sz="1050" dirty="0">
                <a:latin typeface="HGP創英角ﾎﾟｯﾌﾟ体" panose="040B0A00000000000000" pitchFamily="50" charset="-128"/>
                <a:ea typeface="HGP創英角ﾎﾟｯﾌﾟ体" panose="040B0A00000000000000" pitchFamily="50" charset="-128"/>
              </a:rPr>
              <a:t>１</a:t>
            </a:r>
            <a:endParaRPr lang="en-US" altLang="ja-JP" sz="1050" dirty="0">
              <a:latin typeface="HGP創英角ﾎﾟｯﾌﾟ体" panose="040B0A00000000000000" pitchFamily="50" charset="-128"/>
              <a:ea typeface="HGP創英角ﾎﾟｯﾌﾟ体" panose="040B0A00000000000000" pitchFamily="50" charset="-128"/>
            </a:endParaRPr>
          </a:p>
          <a:p>
            <a:r>
              <a:rPr lang="en-US" altLang="ja-JP" sz="1050" dirty="0">
                <a:latin typeface="HGP創英角ﾎﾟｯﾌﾟ体" panose="040B0A00000000000000" pitchFamily="50" charset="-128"/>
                <a:ea typeface="HGP創英角ﾎﾟｯﾌﾟ体" panose="040B0A00000000000000" pitchFamily="50" charset="-128"/>
              </a:rPr>
              <a:t>2021</a:t>
            </a:r>
            <a:r>
              <a:rPr lang="ja-JP" altLang="en-US" sz="1050" dirty="0">
                <a:latin typeface="HGP創英角ﾎﾟｯﾌﾟ体" panose="040B0A00000000000000" pitchFamily="50" charset="-128"/>
                <a:ea typeface="HGP創英角ﾎﾟｯﾌﾟ体" panose="040B0A00000000000000" pitchFamily="50" charset="-128"/>
              </a:rPr>
              <a:t>年</a:t>
            </a:r>
            <a:r>
              <a:rPr lang="en-US" altLang="ja-JP" sz="1050" dirty="0">
                <a:latin typeface="HGP創英角ﾎﾟｯﾌﾟ体" panose="040B0A00000000000000" pitchFamily="50" charset="-128"/>
                <a:ea typeface="HGP創英角ﾎﾟｯﾌﾟ体" panose="040B0A00000000000000" pitchFamily="50" charset="-128"/>
              </a:rPr>
              <a:t>11</a:t>
            </a:r>
            <a:r>
              <a:rPr lang="ja-JP" altLang="en-US" sz="1050" dirty="0">
                <a:latin typeface="HGP創英角ﾎﾟｯﾌﾟ体" panose="040B0A00000000000000" pitchFamily="50" charset="-128"/>
                <a:ea typeface="HGP創英角ﾎﾟｯﾌﾟ体" panose="040B0A00000000000000" pitchFamily="50" charset="-128"/>
              </a:rPr>
              <a:t>月号</a:t>
            </a:r>
          </a:p>
        </p:txBody>
      </p:sp>
      <p:sp>
        <p:nvSpPr>
          <p:cNvPr id="5" name="正方形/長方形 4">
            <a:extLst>
              <a:ext uri="{FF2B5EF4-FFF2-40B4-BE49-F238E27FC236}">
                <a16:creationId xmlns:a16="http://schemas.microsoft.com/office/drawing/2014/main" id="{EAA04CEF-B014-49C5-BBB2-7EB92DA0EAD7}"/>
              </a:ext>
            </a:extLst>
          </p:cNvPr>
          <p:cNvSpPr/>
          <p:nvPr/>
        </p:nvSpPr>
        <p:spPr>
          <a:xfrm>
            <a:off x="247588" y="1075298"/>
            <a:ext cx="6417141" cy="923330"/>
          </a:xfrm>
          <a:prstGeom prst="rect">
            <a:avLst/>
          </a:prstGeom>
          <a:noFill/>
        </p:spPr>
        <p:txBody>
          <a:bodyPr wrap="none" lIns="91440" tIns="45720" rIns="91440" bIns="45720">
            <a:spAutoFit/>
          </a:bodyPr>
          <a:lstStyle/>
          <a:p>
            <a:pPr algn="ctr"/>
            <a:r>
              <a:rPr lang="ja-JP" altLang="en-US" sz="54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rPr>
              <a:t>西の京</a:t>
            </a:r>
            <a:r>
              <a:rPr lang="ja-JP" altLang="en-US" sz="54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cs typeface="Aharoni" panose="020B0604020202020204" pitchFamily="2" charset="-79"/>
              </a:rPr>
              <a:t>デイケア便り</a:t>
            </a:r>
            <a:endParaRPr lang="en-US" altLang="ja-JP" sz="54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cs typeface="Aharoni" panose="020B0604020202020204" pitchFamily="2" charset="-79"/>
            </a:endParaRPr>
          </a:p>
        </p:txBody>
      </p:sp>
      <p:pic>
        <p:nvPicPr>
          <p:cNvPr id="7" name="図 6">
            <a:extLst>
              <a:ext uri="{FF2B5EF4-FFF2-40B4-BE49-F238E27FC236}">
                <a16:creationId xmlns:a16="http://schemas.microsoft.com/office/drawing/2014/main" id="{DE56F1BC-D314-4B64-AD62-7CC4D90C7483}"/>
              </a:ext>
            </a:extLst>
          </p:cNvPr>
          <p:cNvPicPr>
            <a:picLocks noChangeAspect="1"/>
          </p:cNvPicPr>
          <p:nvPr/>
        </p:nvPicPr>
        <p:blipFill>
          <a:blip r:embed="rId2"/>
          <a:stretch>
            <a:fillRect/>
          </a:stretch>
        </p:blipFill>
        <p:spPr>
          <a:xfrm>
            <a:off x="4079885" y="8145622"/>
            <a:ext cx="979368" cy="993506"/>
          </a:xfrm>
          <a:prstGeom prst="rect">
            <a:avLst/>
          </a:prstGeom>
        </p:spPr>
      </p:pic>
      <p:pic>
        <p:nvPicPr>
          <p:cNvPr id="9" name="図 8" descr="テーブル&#10;&#10;中程度の精度で自動的に生成された説明">
            <a:extLst>
              <a:ext uri="{FF2B5EF4-FFF2-40B4-BE49-F238E27FC236}">
                <a16:creationId xmlns:a16="http://schemas.microsoft.com/office/drawing/2014/main" id="{7E0C2A37-AA9F-41CF-B933-9AC3DCF29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408" y="9060531"/>
            <a:ext cx="3545019" cy="556819"/>
          </a:xfrm>
          <a:prstGeom prst="rect">
            <a:avLst/>
          </a:prstGeom>
        </p:spPr>
      </p:pic>
      <p:sp>
        <p:nvSpPr>
          <p:cNvPr id="10" name="正方形/長方形 9">
            <a:extLst>
              <a:ext uri="{FF2B5EF4-FFF2-40B4-BE49-F238E27FC236}">
                <a16:creationId xmlns:a16="http://schemas.microsoft.com/office/drawing/2014/main" id="{D09442C7-4D89-4014-BCCB-6F266D22A8B4}"/>
              </a:ext>
            </a:extLst>
          </p:cNvPr>
          <p:cNvSpPr/>
          <p:nvPr/>
        </p:nvSpPr>
        <p:spPr>
          <a:xfrm>
            <a:off x="3578586" y="9184595"/>
            <a:ext cx="3712463" cy="307777"/>
          </a:xfrm>
          <a:prstGeom prst="rect">
            <a:avLst/>
          </a:prstGeom>
          <a:noFill/>
        </p:spPr>
        <p:txBody>
          <a:bodyPr wrap="square" lIns="91440" tIns="45720" rIns="91440" bIns="45720">
            <a:spAutoFit/>
          </a:bodyPr>
          <a:lstStyle/>
          <a:p>
            <a:pPr algn="ctr"/>
            <a:r>
              <a:rPr lang="ja-JP" altLang="en-US" sz="1400" dirty="0">
                <a:ln w="0"/>
                <a:effectLst>
                  <a:outerShdw blurRad="38100" dist="25400" dir="5400000" algn="ctr" rotWithShape="0">
                    <a:srgbClr val="6E747A">
                      <a:alpha val="43000"/>
                    </a:srgbClr>
                  </a:outerShdw>
                </a:effectLst>
              </a:rPr>
              <a:t>西の京デイケア</a:t>
            </a:r>
            <a:r>
              <a:rPr lang="en-US" altLang="ja-JP" sz="1400" dirty="0">
                <a:ln w="0"/>
                <a:effectLst>
                  <a:outerShdw blurRad="38100" dist="25400" dir="5400000" algn="ctr" rotWithShape="0">
                    <a:srgbClr val="6E747A">
                      <a:alpha val="43000"/>
                    </a:srgbClr>
                  </a:outerShdw>
                </a:effectLst>
              </a:rPr>
              <a:t>YOUTUBE</a:t>
            </a:r>
            <a:endParaRPr lang="ja-JP" altLang="en-US" sz="1400" b="0" cap="none" spc="0" dirty="0">
              <a:ln w="0"/>
              <a:effectLst>
                <a:outerShdw blurRad="38100" dist="25400" dir="5400000" algn="ctr" rotWithShape="0">
                  <a:srgbClr val="6E747A">
                    <a:alpha val="43000"/>
                  </a:srgbClr>
                </a:outerShdw>
              </a:effectLst>
            </a:endParaRPr>
          </a:p>
        </p:txBody>
      </p:sp>
      <p:sp>
        <p:nvSpPr>
          <p:cNvPr id="14" name="テキスト ボックス 13">
            <a:extLst>
              <a:ext uri="{FF2B5EF4-FFF2-40B4-BE49-F238E27FC236}">
                <a16:creationId xmlns:a16="http://schemas.microsoft.com/office/drawing/2014/main" id="{82B03329-AA69-4590-A22C-BA1B9EC81DAA}"/>
              </a:ext>
            </a:extLst>
          </p:cNvPr>
          <p:cNvSpPr txBox="1"/>
          <p:nvPr/>
        </p:nvSpPr>
        <p:spPr>
          <a:xfrm>
            <a:off x="1194135" y="5046602"/>
            <a:ext cx="3421058" cy="1938992"/>
          </a:xfrm>
          <a:prstGeom prst="rect">
            <a:avLst/>
          </a:prstGeom>
          <a:noFill/>
        </p:spPr>
        <p:txBody>
          <a:bodyPr wrap="square" rtlCol="0">
            <a:spAutoFit/>
          </a:bodyPr>
          <a:lstStyle/>
          <a:p>
            <a:r>
              <a:rPr kumimoji="1" lang="ja-JP" altLang="en-US" dirty="0"/>
              <a:t>　</a:t>
            </a:r>
            <a:r>
              <a:rPr kumimoji="1" lang="ja-JP" altLang="en-US" sz="1400" dirty="0">
                <a:latin typeface="HGS創英角ﾎﾟｯﾌﾟ体" panose="040B0A00000000000000" pitchFamily="50" charset="-128"/>
                <a:ea typeface="HGS創英角ﾎﾟｯﾌﾟ体" panose="040B0A00000000000000" pitchFamily="50" charset="-128"/>
              </a:rPr>
              <a:t>西の京デイケアでは、</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ja-JP" altLang="en-US" sz="1400" dirty="0">
                <a:latin typeface="HGS創英角ﾎﾟｯﾌﾟ体" panose="040B0A00000000000000" pitchFamily="50" charset="-128"/>
                <a:ea typeface="HGS創英角ﾎﾟｯﾌﾟ体" panose="040B0A00000000000000" pitchFamily="50" charset="-128"/>
              </a:rPr>
              <a:t>「さあ、元気に年でも取りますか！」</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ja-JP" altLang="en-US" sz="1400" dirty="0">
                <a:latin typeface="HGS創英角ﾎﾟｯﾌﾟ体" panose="040B0A00000000000000" pitchFamily="50" charset="-128"/>
                <a:ea typeface="HGS創英角ﾎﾟｯﾌﾟ体" panose="040B0A00000000000000" pitchFamily="50" charset="-128"/>
              </a:rPr>
              <a:t>　　　　　　　　　　　を合言葉に、　　　理学療法士</a:t>
            </a:r>
            <a:r>
              <a:rPr kumimoji="1" lang="en-US" altLang="ja-JP" sz="1400" dirty="0">
                <a:latin typeface="HGS創英角ﾎﾟｯﾌﾟ体" panose="040B0A00000000000000" pitchFamily="50" charset="-128"/>
                <a:ea typeface="HGS創英角ﾎﾟｯﾌﾟ体" panose="040B0A00000000000000" pitchFamily="50" charset="-128"/>
              </a:rPr>
              <a:t>1</a:t>
            </a:r>
            <a:r>
              <a:rPr kumimoji="1" lang="ja-JP" altLang="en-US" sz="1400" dirty="0">
                <a:latin typeface="HGS創英角ﾎﾟｯﾌﾟ体" panose="040B0A00000000000000" pitchFamily="50" charset="-128"/>
                <a:ea typeface="HGS創英角ﾎﾟｯﾌﾟ体" panose="040B0A00000000000000" pitchFamily="50" charset="-128"/>
              </a:rPr>
              <a:t>名、作業療法士</a:t>
            </a:r>
            <a:r>
              <a:rPr kumimoji="1" lang="en-US" altLang="ja-JP" sz="1400" dirty="0">
                <a:latin typeface="HGS創英角ﾎﾟｯﾌﾟ体" panose="040B0A00000000000000" pitchFamily="50" charset="-128"/>
                <a:ea typeface="HGS創英角ﾎﾟｯﾌﾟ体" panose="040B0A00000000000000" pitchFamily="50" charset="-128"/>
              </a:rPr>
              <a:t>2</a:t>
            </a:r>
            <a:r>
              <a:rPr kumimoji="1" lang="ja-JP" altLang="en-US" sz="1400" dirty="0">
                <a:latin typeface="HGS創英角ﾎﾟｯﾌﾟ体" panose="040B0A00000000000000" pitchFamily="50" charset="-128"/>
                <a:ea typeface="HGS創英角ﾎﾟｯﾌﾟ体" panose="040B0A00000000000000" pitchFamily="50" charset="-128"/>
              </a:rPr>
              <a:t>名、介護福祉士</a:t>
            </a:r>
            <a:r>
              <a:rPr kumimoji="1" lang="en-US" altLang="ja-JP" sz="1400" dirty="0">
                <a:latin typeface="HGS創英角ﾎﾟｯﾌﾟ体" panose="040B0A00000000000000" pitchFamily="50" charset="-128"/>
                <a:ea typeface="HGS創英角ﾎﾟｯﾌﾟ体" panose="040B0A00000000000000" pitchFamily="50" charset="-128"/>
              </a:rPr>
              <a:t>7</a:t>
            </a:r>
            <a:r>
              <a:rPr kumimoji="1" lang="ja-JP" altLang="en-US" sz="1400" dirty="0">
                <a:latin typeface="HGS創英角ﾎﾟｯﾌﾟ体" panose="040B0A00000000000000" pitchFamily="50" charset="-128"/>
                <a:ea typeface="HGS創英角ﾎﾟｯﾌﾟ体" panose="040B0A00000000000000" pitchFamily="50" charset="-128"/>
              </a:rPr>
              <a:t>名の計</a:t>
            </a:r>
            <a:r>
              <a:rPr kumimoji="1" lang="en-US" altLang="ja-JP" sz="1400" dirty="0">
                <a:latin typeface="HGS創英角ﾎﾟｯﾌﾟ体" panose="040B0A00000000000000" pitchFamily="50" charset="-128"/>
                <a:ea typeface="HGS創英角ﾎﾟｯﾌﾟ体" panose="040B0A00000000000000" pitchFamily="50" charset="-128"/>
              </a:rPr>
              <a:t>10</a:t>
            </a:r>
            <a:r>
              <a:rPr kumimoji="1" lang="ja-JP" altLang="en-US" sz="1400" dirty="0">
                <a:latin typeface="HGS創英角ﾎﾟｯﾌﾟ体" panose="040B0A00000000000000" pitchFamily="50" charset="-128"/>
                <a:ea typeface="HGS創英角ﾎﾟｯﾌﾟ体" panose="040B0A00000000000000" pitchFamily="50" charset="-128"/>
              </a:rPr>
              <a:t>名の職員が、地域に必要とされる施設を目指し、日々研鑽し、サービスを提供しています！</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ja-JP" altLang="en-US" dirty="0"/>
              <a:t>　</a:t>
            </a:r>
          </a:p>
        </p:txBody>
      </p:sp>
      <p:sp>
        <p:nvSpPr>
          <p:cNvPr id="16" name="テキスト ボックス 15">
            <a:extLst>
              <a:ext uri="{FF2B5EF4-FFF2-40B4-BE49-F238E27FC236}">
                <a16:creationId xmlns:a16="http://schemas.microsoft.com/office/drawing/2014/main" id="{1A17F4CF-0B7C-42D8-B441-5B051D675D41}"/>
              </a:ext>
            </a:extLst>
          </p:cNvPr>
          <p:cNvSpPr txBox="1"/>
          <p:nvPr/>
        </p:nvSpPr>
        <p:spPr>
          <a:xfrm>
            <a:off x="1225489" y="3616087"/>
            <a:ext cx="5572452" cy="1169551"/>
          </a:xfrm>
          <a:prstGeom prst="rect">
            <a:avLst/>
          </a:prstGeom>
          <a:noFill/>
        </p:spPr>
        <p:txBody>
          <a:bodyPr wrap="square">
            <a:spAutoFit/>
          </a:bodyPr>
          <a:lstStyle/>
          <a:p>
            <a:pPr algn="ctr" rtl="0" fontAlgn="base"/>
            <a:r>
              <a:rPr lang="ja-JP" altLang="en-US" sz="1400" b="0" i="0" u="none" strike="noStrike" dirty="0">
                <a:solidFill>
                  <a:srgbClr val="5F5446"/>
                </a:solidFill>
                <a:effectLst/>
                <a:latin typeface="HGS創英角ﾎﾟｯﾌﾟ体" panose="040B0A00000000000000" pitchFamily="50" charset="-128"/>
                <a:ea typeface="HGS創英角ﾎﾟｯﾌﾟ体" panose="040B0A00000000000000" pitchFamily="50" charset="-128"/>
              </a:rPr>
              <a:t>～</a:t>
            </a:r>
            <a:r>
              <a:rPr lang="ja-JP" altLang="ja-JP" sz="1400" b="0" i="0" u="none" strike="noStrike" dirty="0">
                <a:solidFill>
                  <a:srgbClr val="5F5446"/>
                </a:solidFill>
                <a:effectLst/>
                <a:latin typeface="HGS創英角ﾎﾟｯﾌﾟ体" panose="040B0A00000000000000" pitchFamily="50" charset="-128"/>
                <a:ea typeface="HGS創英角ﾎﾟｯﾌﾟ体" panose="040B0A00000000000000" pitchFamily="50" charset="-128"/>
              </a:rPr>
              <a:t>通所リハビリテーション（デイケア）とは</a:t>
            </a:r>
            <a:r>
              <a:rPr lang="ja-JP" altLang="en-US" sz="1400" b="0" i="0" u="none" strike="noStrike" dirty="0">
                <a:solidFill>
                  <a:srgbClr val="5F5446"/>
                </a:solidFill>
                <a:effectLst/>
                <a:latin typeface="HGS創英角ﾎﾟｯﾌﾟ体" panose="040B0A00000000000000" pitchFamily="50" charset="-128"/>
                <a:ea typeface="HGS創英角ﾎﾟｯﾌﾟ体" panose="040B0A00000000000000" pitchFamily="50" charset="-128"/>
              </a:rPr>
              <a:t>～</a:t>
            </a:r>
            <a:r>
              <a:rPr lang="en-US" altLang="ja-JP" sz="1400" b="0" i="0" dirty="0">
                <a:solidFill>
                  <a:srgbClr val="000000"/>
                </a:solidFill>
                <a:effectLst/>
                <a:latin typeface="ヒラギノ角ゴ Pro W3"/>
                <a:ea typeface="Meiryo UI" panose="020B0604030504040204" pitchFamily="50" charset="-128"/>
              </a:rPr>
              <a:t>​</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en-US" sz="1400" b="0" i="0" u="none" strike="noStrike" dirty="0">
                <a:solidFill>
                  <a:srgbClr val="5F5446"/>
                </a:solidFill>
                <a:effectLst/>
                <a:latin typeface="Meiryo UI" panose="020B0604030504040204" pitchFamily="50" charset="-128"/>
                <a:ea typeface="ヒラギノ角ゴ Pro W3"/>
              </a:rPr>
              <a:t>　　　　</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要介護状態と認定され、</a:t>
            </a:r>
            <a:r>
              <a:rPr lang="ja-JP" altLang="en-US" sz="1400" dirty="0">
                <a:solidFill>
                  <a:srgbClr val="5F5446"/>
                </a:solidFill>
                <a:latin typeface="HGP創英角ﾎﾟｯﾌﾟ体" panose="040B0A00000000000000" pitchFamily="50" charset="-128"/>
                <a:ea typeface="HGP創英角ﾎﾟｯﾌﾟ体" panose="040B0A00000000000000" pitchFamily="50" charset="-128"/>
              </a:rPr>
              <a:t>自宅</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で</a:t>
            </a:r>
            <a:r>
              <a:rPr lang="ja-JP" altLang="en-US"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生活</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されている方の自立を</a:t>
            </a:r>
            <a:endParaRPr lang="en-US"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endParaRPr>
          </a:p>
          <a:p>
            <a:pPr algn="l" rtl="0" fontAlgn="base"/>
            <a:r>
              <a:rPr lang="ja-JP" altLang="en-US" sz="1400" dirty="0">
                <a:solidFill>
                  <a:srgbClr val="5F5446"/>
                </a:solidFill>
                <a:latin typeface="HGP創英角ﾎﾟｯﾌﾟ体" panose="040B0A00000000000000" pitchFamily="50" charset="-128"/>
                <a:ea typeface="HGP創英角ﾎﾟｯﾌﾟ体" panose="040B0A00000000000000" pitchFamily="50" charset="-128"/>
              </a:rPr>
              <a:t>　　　　　支援するため</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、各個人の状況・心身の状態に応じたプログラ</a:t>
            </a:r>
            <a:endParaRPr lang="en-US"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endParaRPr>
          </a:p>
          <a:p>
            <a:pPr algn="l" rtl="0" fontAlgn="base"/>
            <a:r>
              <a:rPr lang="ja-JP" altLang="en-US" sz="1400" dirty="0">
                <a:solidFill>
                  <a:srgbClr val="5F5446"/>
                </a:solidFill>
                <a:latin typeface="HGP創英角ﾎﾟｯﾌﾟ体" panose="040B0A00000000000000" pitchFamily="50" charset="-128"/>
                <a:ea typeface="HGP創英角ﾎﾟｯﾌﾟ体" panose="040B0A00000000000000" pitchFamily="50" charset="-128"/>
              </a:rPr>
              <a:t>　　　　　</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ムを作成し、理学療法・作業療法など必要なリハビリを</a:t>
            </a:r>
            <a:r>
              <a:rPr lang="ja-JP" altLang="en-US" sz="1400" dirty="0">
                <a:solidFill>
                  <a:srgbClr val="5F5446"/>
                </a:solidFill>
                <a:latin typeface="HGP創英角ﾎﾟｯﾌﾟ体" panose="040B0A00000000000000" pitchFamily="50" charset="-128"/>
                <a:ea typeface="HGP創英角ﾎﾟｯﾌﾟ体" panose="040B0A00000000000000" pitchFamily="50" charset="-128"/>
              </a:rPr>
              <a:t>行い　　</a:t>
            </a:r>
            <a:endParaRPr lang="en-US" altLang="ja-JP" sz="1400" dirty="0">
              <a:solidFill>
                <a:srgbClr val="5F5446"/>
              </a:solidFill>
              <a:latin typeface="HGP創英角ﾎﾟｯﾌﾟ体" panose="040B0A00000000000000" pitchFamily="50" charset="-128"/>
              <a:ea typeface="HGP創英角ﾎﾟｯﾌﾟ体" panose="040B0A00000000000000" pitchFamily="50" charset="-128"/>
            </a:endParaRPr>
          </a:p>
          <a:p>
            <a:pPr algn="l" rtl="0" fontAlgn="base"/>
            <a:r>
              <a:rPr lang="ja-JP" altLang="en-US"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　　　　　</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利用者の</a:t>
            </a:r>
            <a:r>
              <a:rPr lang="ja-JP" altLang="en-US" sz="1400" dirty="0">
                <a:solidFill>
                  <a:srgbClr val="5F5446"/>
                </a:solidFill>
                <a:latin typeface="HGP創英角ﾎﾟｯﾌﾟ体" panose="040B0A00000000000000" pitchFamily="50" charset="-128"/>
                <a:ea typeface="HGP創英角ﾎﾟｯﾌﾟ体" panose="040B0A00000000000000" pitchFamily="50" charset="-128"/>
              </a:rPr>
              <a:t>生活</a:t>
            </a:r>
            <a:r>
              <a:rPr lang="ja-JP" altLang="ja-JP"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機能の維持回復を図るサービスです</a:t>
            </a:r>
            <a:r>
              <a:rPr lang="ja-JP" altLang="en-US" sz="1400" b="0" i="0" u="none" strike="noStrike" dirty="0">
                <a:solidFill>
                  <a:srgbClr val="5F5446"/>
                </a:solidFill>
                <a:effectLst/>
                <a:latin typeface="HGP創英角ﾎﾟｯﾌﾟ体" panose="040B0A00000000000000" pitchFamily="50" charset="-128"/>
                <a:ea typeface="HGP創英角ﾎﾟｯﾌﾟ体" panose="040B0A00000000000000" pitchFamily="50" charset="-128"/>
              </a:rPr>
              <a:t>。</a:t>
            </a:r>
            <a:r>
              <a:rPr lang="en-US" altLang="ja-JP" sz="1400" b="0" i="0" dirty="0">
                <a:solidFill>
                  <a:srgbClr val="000000"/>
                </a:solidFill>
                <a:effectLst/>
                <a:latin typeface="HGP創英角ﾎﾟｯﾌﾟ体" panose="040B0A00000000000000" pitchFamily="50" charset="-128"/>
                <a:ea typeface="HGP創英角ﾎﾟｯﾌﾟ体" panose="040B0A00000000000000" pitchFamily="50" charset="-128"/>
              </a:rPr>
              <a:t>​</a:t>
            </a:r>
          </a:p>
        </p:txBody>
      </p:sp>
      <p:sp>
        <p:nvSpPr>
          <p:cNvPr id="19" name="テキスト ボックス 18">
            <a:extLst>
              <a:ext uri="{FF2B5EF4-FFF2-40B4-BE49-F238E27FC236}">
                <a16:creationId xmlns:a16="http://schemas.microsoft.com/office/drawing/2014/main" id="{B8AD8EAB-8637-4232-9138-AF08668C032E}"/>
              </a:ext>
            </a:extLst>
          </p:cNvPr>
          <p:cNvSpPr txBox="1"/>
          <p:nvPr/>
        </p:nvSpPr>
        <p:spPr>
          <a:xfrm>
            <a:off x="5189621" y="8150202"/>
            <a:ext cx="2101428" cy="984885"/>
          </a:xfrm>
          <a:prstGeom prst="rect">
            <a:avLst/>
          </a:prstGeom>
          <a:noFill/>
        </p:spPr>
        <p:txBody>
          <a:bodyPr wrap="squar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a:t>
            </a:r>
            <a:r>
              <a:rPr kumimoji="1" lang="en-US" altLang="ja-JP" dirty="0" err="1">
                <a:latin typeface="HGP創英角ﾎﾟｯﾌﾟ体" panose="040B0A00000000000000" pitchFamily="50" charset="-128"/>
                <a:ea typeface="HGP創英角ﾎﾟｯﾌﾟ体" panose="040B0A00000000000000" pitchFamily="50" charset="-128"/>
              </a:rPr>
              <a:t>Youtube</a:t>
            </a:r>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　　 　　</a:t>
            </a:r>
            <a:r>
              <a:rPr kumimoji="1" lang="en-US" altLang="ja-JP" dirty="0">
                <a:latin typeface="HGP創英角ﾎﾟｯﾌﾟ体" panose="040B0A00000000000000" pitchFamily="50" charset="-128"/>
                <a:ea typeface="HGP創英角ﾎﾟｯﾌﾟ体" panose="040B0A00000000000000" pitchFamily="50" charset="-128"/>
              </a:rPr>
              <a:t>QR</a:t>
            </a:r>
            <a:r>
              <a:rPr kumimoji="1" lang="ja-JP" altLang="en-US" dirty="0">
                <a:latin typeface="HGP創英角ﾎﾟｯﾌﾟ体" panose="040B0A00000000000000" pitchFamily="50" charset="-128"/>
                <a:ea typeface="HGP創英角ﾎﾟｯﾌﾟ体" panose="040B0A00000000000000" pitchFamily="50" charset="-128"/>
              </a:rPr>
              <a:t>コード</a:t>
            </a:r>
            <a:endParaRPr kumimoji="1" lang="en-US" altLang="ja-JP" sz="900" dirty="0">
              <a:latin typeface="HGP創英角ﾎﾟｯﾌﾟ体" panose="040B0A00000000000000" pitchFamily="50" charset="-128"/>
              <a:ea typeface="HGP創英角ﾎﾟｯﾌﾟ体" panose="040B0A00000000000000" pitchFamily="50" charset="-128"/>
            </a:endParaRPr>
          </a:p>
          <a:p>
            <a:endParaRPr kumimoji="1" lang="ja-JP" altLang="en-US" sz="8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↓パソコンからはこちら</a:t>
            </a:r>
          </a:p>
        </p:txBody>
      </p:sp>
      <p:sp>
        <p:nvSpPr>
          <p:cNvPr id="21" name="テキスト ボックス 20">
            <a:extLst>
              <a:ext uri="{FF2B5EF4-FFF2-40B4-BE49-F238E27FC236}">
                <a16:creationId xmlns:a16="http://schemas.microsoft.com/office/drawing/2014/main" id="{66A4F522-A37C-4B93-89EB-004D4AFB84E4}"/>
              </a:ext>
            </a:extLst>
          </p:cNvPr>
          <p:cNvSpPr txBox="1"/>
          <p:nvPr/>
        </p:nvSpPr>
        <p:spPr>
          <a:xfrm>
            <a:off x="1275577" y="7013777"/>
            <a:ext cx="1881854" cy="369332"/>
          </a:xfrm>
          <a:prstGeom prst="rect">
            <a:avLst/>
          </a:prstGeom>
          <a:noFill/>
        </p:spPr>
        <p:txBody>
          <a:bodyPr wrap="square" rtlCol="0">
            <a:spAutoFit/>
          </a:bodyPr>
          <a:lstStyle/>
          <a:p>
            <a:r>
              <a:rPr kumimoji="1" lang="ja-JP" altLang="en-US" dirty="0"/>
              <a:t>スタッフ紹介</a:t>
            </a:r>
            <a:endParaRPr kumimoji="1" lang="en-US" altLang="ja-JP" dirty="0"/>
          </a:p>
        </p:txBody>
      </p:sp>
      <p:sp>
        <p:nvSpPr>
          <p:cNvPr id="22" name="テキスト ボックス 21">
            <a:extLst>
              <a:ext uri="{FF2B5EF4-FFF2-40B4-BE49-F238E27FC236}">
                <a16:creationId xmlns:a16="http://schemas.microsoft.com/office/drawing/2014/main" id="{E3FF9D33-1D98-44E0-88C2-12647827F2AB}"/>
              </a:ext>
            </a:extLst>
          </p:cNvPr>
          <p:cNvSpPr txBox="1"/>
          <p:nvPr/>
        </p:nvSpPr>
        <p:spPr>
          <a:xfrm>
            <a:off x="364769" y="7521742"/>
            <a:ext cx="2070556" cy="938719"/>
          </a:xfrm>
          <a:prstGeom prst="rect">
            <a:avLst/>
          </a:prstGeom>
          <a:noFill/>
        </p:spPr>
        <p:txBody>
          <a:bodyPr wrap="square" rtlCol="0">
            <a:spAutoFit/>
          </a:bodyPr>
          <a:lstStyle/>
          <a:p>
            <a:r>
              <a:rPr kumimoji="1" lang="ja-JP" altLang="en-US" sz="1200" dirty="0"/>
              <a:t>　</a:t>
            </a:r>
            <a:r>
              <a:rPr kumimoji="1" lang="ja-JP" altLang="en-US" sz="1100" dirty="0">
                <a:latin typeface="HGP創英角ﾎﾟｯﾌﾟ体" panose="040B0A00000000000000" pitchFamily="50" charset="-128"/>
                <a:ea typeface="HGP創英角ﾎﾟｯﾌﾟ体" panose="040B0A00000000000000" pitchFamily="50" charset="-128"/>
              </a:rPr>
              <a:t>初めまして！主任の青山です。皆様のお気持ちに寄り添い、より良いケアを提供していきます。よろしくお願いいたします！</a:t>
            </a:r>
            <a:endParaRPr kumimoji="1" lang="en-US" altLang="ja-JP" sz="1100" dirty="0">
              <a:latin typeface="HGP創英角ﾎﾟｯﾌﾟ体" panose="040B0A00000000000000" pitchFamily="50" charset="-128"/>
              <a:ea typeface="HGP創英角ﾎﾟｯﾌﾟ体" panose="040B0A00000000000000" pitchFamily="50" charset="-128"/>
            </a:endParaRPr>
          </a:p>
          <a:p>
            <a:endParaRPr kumimoji="1" lang="en-US" altLang="ja-JP" sz="1000" dirty="0"/>
          </a:p>
        </p:txBody>
      </p:sp>
      <p:sp>
        <p:nvSpPr>
          <p:cNvPr id="25" name="テキスト ボックス 24">
            <a:extLst>
              <a:ext uri="{FF2B5EF4-FFF2-40B4-BE49-F238E27FC236}">
                <a16:creationId xmlns:a16="http://schemas.microsoft.com/office/drawing/2014/main" id="{E363204D-746F-4496-941E-1438C9800D11}"/>
              </a:ext>
            </a:extLst>
          </p:cNvPr>
          <p:cNvSpPr txBox="1"/>
          <p:nvPr/>
        </p:nvSpPr>
        <p:spPr>
          <a:xfrm>
            <a:off x="369765" y="8559591"/>
            <a:ext cx="1957049" cy="892552"/>
          </a:xfrm>
          <a:prstGeom prst="rect">
            <a:avLst/>
          </a:prstGeom>
          <a:noFill/>
        </p:spPr>
        <p:txBody>
          <a:bodyPr wrap="square" rtlCol="0">
            <a:spAutoFit/>
          </a:bodyPr>
          <a:lstStyle/>
          <a:p>
            <a:r>
              <a:rPr kumimoji="1" lang="ja-JP" altLang="en-US" sz="1200" dirty="0"/>
              <a:t>　</a:t>
            </a:r>
            <a:r>
              <a:rPr kumimoji="1" lang="ja-JP" altLang="en-US" sz="1000" dirty="0">
                <a:latin typeface="HGP創英角ﾎﾟｯﾌﾟ体" panose="040B0A00000000000000" pitchFamily="50" charset="-128"/>
                <a:ea typeface="HGP創英角ﾎﾟｯﾌﾟ体" panose="040B0A00000000000000" pitchFamily="50" charset="-128"/>
              </a:rPr>
              <a:t>副主任の三谷と申します！ご利用者様の在宅生活を支援するリハビリ・ケアを提供する事をモットーにしております。よろしくお願い申し上げます。</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pic>
        <p:nvPicPr>
          <p:cNvPr id="11" name="図 10" descr="建物の前に立つ男女&#10;&#10;中程度の精度で自動的に生成された説明">
            <a:extLst>
              <a:ext uri="{FF2B5EF4-FFF2-40B4-BE49-F238E27FC236}">
                <a16:creationId xmlns:a16="http://schemas.microsoft.com/office/drawing/2014/main" id="{D4138CCD-11AE-49E4-84C3-9A1AC4128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11" y="5038131"/>
            <a:ext cx="2267576" cy="1854157"/>
          </a:xfrm>
          <a:prstGeom prst="rect">
            <a:avLst/>
          </a:prstGeom>
        </p:spPr>
      </p:pic>
      <p:sp>
        <p:nvSpPr>
          <p:cNvPr id="12" name="四角形: 角を丸くする 11">
            <a:extLst>
              <a:ext uri="{FF2B5EF4-FFF2-40B4-BE49-F238E27FC236}">
                <a16:creationId xmlns:a16="http://schemas.microsoft.com/office/drawing/2014/main" id="{A2A1FD30-BEBC-435E-835D-72D364C7F069}"/>
              </a:ext>
            </a:extLst>
          </p:cNvPr>
          <p:cNvSpPr/>
          <p:nvPr/>
        </p:nvSpPr>
        <p:spPr>
          <a:xfrm>
            <a:off x="485253" y="9689197"/>
            <a:ext cx="7019404" cy="12538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対角を丸める 12">
            <a:extLst>
              <a:ext uri="{FF2B5EF4-FFF2-40B4-BE49-F238E27FC236}">
                <a16:creationId xmlns:a16="http://schemas.microsoft.com/office/drawing/2014/main" id="{7EC8A7FC-3BB9-4A98-B448-BCF77BF8C761}"/>
              </a:ext>
            </a:extLst>
          </p:cNvPr>
          <p:cNvSpPr/>
          <p:nvPr/>
        </p:nvSpPr>
        <p:spPr>
          <a:xfrm>
            <a:off x="676930" y="9791298"/>
            <a:ext cx="2777012" cy="485792"/>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73B0F78-DD75-4270-992A-FD8D728A8CDD}"/>
              </a:ext>
            </a:extLst>
          </p:cNvPr>
          <p:cNvSpPr txBox="1"/>
          <p:nvPr/>
        </p:nvSpPr>
        <p:spPr>
          <a:xfrm>
            <a:off x="829917" y="9880601"/>
            <a:ext cx="2530549"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無料体験・見学受付中</a:t>
            </a:r>
          </a:p>
        </p:txBody>
      </p:sp>
      <p:sp>
        <p:nvSpPr>
          <p:cNvPr id="17" name="テキスト ボックス 16">
            <a:extLst>
              <a:ext uri="{FF2B5EF4-FFF2-40B4-BE49-F238E27FC236}">
                <a16:creationId xmlns:a16="http://schemas.microsoft.com/office/drawing/2014/main" id="{866F3B61-8B9F-454E-B0AE-5529829CCD97}"/>
              </a:ext>
            </a:extLst>
          </p:cNvPr>
          <p:cNvSpPr txBox="1"/>
          <p:nvPr/>
        </p:nvSpPr>
        <p:spPr>
          <a:xfrm>
            <a:off x="8910084" y="5696821"/>
            <a:ext cx="45719" cy="369332"/>
          </a:xfrm>
          <a:prstGeom prst="rect">
            <a:avLst/>
          </a:prstGeom>
          <a:noFill/>
        </p:spPr>
        <p:txBody>
          <a:bodyPr wrap="square" rtlCol="0">
            <a:spAutoFit/>
          </a:bodyPr>
          <a:lstStyle/>
          <a:p>
            <a:endParaRPr kumimoji="1" lang="ja-JP" altLang="en-US" dirty="0"/>
          </a:p>
        </p:txBody>
      </p:sp>
      <p:sp>
        <p:nvSpPr>
          <p:cNvPr id="18" name="正方形/長方形 17">
            <a:extLst>
              <a:ext uri="{FF2B5EF4-FFF2-40B4-BE49-F238E27FC236}">
                <a16:creationId xmlns:a16="http://schemas.microsoft.com/office/drawing/2014/main" id="{E3E6FCA7-E9F3-45EB-9A71-939615DE365E}"/>
              </a:ext>
            </a:extLst>
          </p:cNvPr>
          <p:cNvSpPr/>
          <p:nvPr/>
        </p:nvSpPr>
        <p:spPr>
          <a:xfrm>
            <a:off x="3638973" y="9788975"/>
            <a:ext cx="3764622" cy="1054305"/>
          </a:xfrm>
          <a:prstGeom prst="rect">
            <a:avLst/>
          </a:prstGeom>
          <a:solidFill>
            <a:srgbClr val="18F0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860C137-7962-4A4D-A9E3-AC709F107B29}"/>
              </a:ext>
            </a:extLst>
          </p:cNvPr>
          <p:cNvSpPr txBox="1"/>
          <p:nvPr/>
        </p:nvSpPr>
        <p:spPr>
          <a:xfrm>
            <a:off x="3652253" y="9857829"/>
            <a:ext cx="1996446" cy="307777"/>
          </a:xfrm>
          <a:prstGeom prst="rect">
            <a:avLst/>
          </a:prstGeom>
          <a:noFill/>
        </p:spPr>
        <p:txBody>
          <a:bodyPr wrap="square" rtlCol="0">
            <a:spAutoFit/>
          </a:bodyPr>
          <a:lstStyle/>
          <a:p>
            <a:r>
              <a:rPr kumimoji="1" lang="en-US" altLang="ja-JP" sz="1400" dirty="0">
                <a:latin typeface="HGP創英角ﾎﾟｯﾌﾟ体" panose="040B0A00000000000000" pitchFamily="50" charset="-128"/>
                <a:ea typeface="HGP創英角ﾎﾟｯﾌﾟ体" panose="040B0A00000000000000" pitchFamily="50" charset="-128"/>
              </a:rPr>
              <a:t>【</a:t>
            </a:r>
            <a:r>
              <a:rPr kumimoji="1" lang="ja-JP" altLang="en-US" sz="1400" dirty="0">
                <a:latin typeface="HGP創英角ﾎﾟｯﾌﾟ体" panose="040B0A00000000000000" pitchFamily="50" charset="-128"/>
                <a:ea typeface="HGP創英角ﾎﾟｯﾌﾟ体" panose="040B0A00000000000000" pitchFamily="50" charset="-128"/>
              </a:rPr>
              <a:t>お問い合わせ先</a:t>
            </a:r>
            <a:r>
              <a:rPr kumimoji="1" lang="en-US" altLang="ja-JP" sz="1400" dirty="0">
                <a:latin typeface="HGP創英角ﾎﾟｯﾌﾟ体" panose="040B0A00000000000000" pitchFamily="50" charset="-128"/>
                <a:ea typeface="HGP創英角ﾎﾟｯﾌﾟ体" panose="040B0A00000000000000" pitchFamily="50" charset="-128"/>
              </a:rPr>
              <a:t>】</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3F6D79BF-7184-4B85-9E82-3C6E3E40CCDD}"/>
              </a:ext>
            </a:extLst>
          </p:cNvPr>
          <p:cNvSpPr txBox="1"/>
          <p:nvPr/>
        </p:nvSpPr>
        <p:spPr>
          <a:xfrm>
            <a:off x="3910226" y="10060370"/>
            <a:ext cx="3688687" cy="369332"/>
          </a:xfrm>
          <a:prstGeom prst="rect">
            <a:avLst/>
          </a:prstGeom>
          <a:noFill/>
        </p:spPr>
        <p:txBody>
          <a:bodyPr wrap="squar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西の京通所リハビリテーション</a:t>
            </a:r>
            <a:endParaRPr kumimoji="1" lang="en-US" altLang="ja-JP" dirty="0">
              <a:latin typeface="HGP創英角ﾎﾟｯﾌﾟ体" panose="040B0A00000000000000" pitchFamily="50" charset="-128"/>
              <a:ea typeface="HGP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C1BB3DCD-9AEC-43EA-B32B-5E19764967D9}"/>
              </a:ext>
            </a:extLst>
          </p:cNvPr>
          <p:cNvSpPr txBox="1"/>
          <p:nvPr/>
        </p:nvSpPr>
        <p:spPr>
          <a:xfrm>
            <a:off x="4291695" y="10322788"/>
            <a:ext cx="2753468" cy="861774"/>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京都市右京区西ノ京小堀町</a:t>
            </a:r>
            <a:r>
              <a:rPr kumimoji="1" lang="en-US" altLang="ja-JP" sz="1400" dirty="0">
                <a:latin typeface="HGP創英角ﾎﾟｯﾌﾟ体" panose="040B0A00000000000000" pitchFamily="50" charset="-128"/>
                <a:ea typeface="HGP創英角ﾎﾟｯﾌﾟ体" panose="040B0A00000000000000" pitchFamily="50" charset="-128"/>
              </a:rPr>
              <a:t>16</a:t>
            </a:r>
          </a:p>
          <a:p>
            <a:r>
              <a:rPr kumimoji="1" lang="en-US" altLang="ja-JP" dirty="0"/>
              <a:t>TEL</a:t>
            </a:r>
            <a:r>
              <a:rPr kumimoji="1" lang="ja-JP" altLang="en-US" dirty="0"/>
              <a:t>・</a:t>
            </a:r>
            <a:r>
              <a:rPr kumimoji="1" lang="en-US" altLang="ja-JP" dirty="0"/>
              <a:t>FAX</a:t>
            </a:r>
            <a:r>
              <a:rPr kumimoji="1" lang="ja-JP" altLang="en-US" dirty="0"/>
              <a:t> </a:t>
            </a:r>
            <a:r>
              <a:rPr kumimoji="1" lang="en-US" altLang="ja-JP" dirty="0"/>
              <a:t>075-821-3384</a:t>
            </a:r>
          </a:p>
          <a:p>
            <a:endParaRPr kumimoji="1" lang="ja-JP" altLang="en-US" dirty="0"/>
          </a:p>
        </p:txBody>
      </p:sp>
      <p:sp>
        <p:nvSpPr>
          <p:cNvPr id="35" name="テキスト ボックス 34">
            <a:extLst>
              <a:ext uri="{FF2B5EF4-FFF2-40B4-BE49-F238E27FC236}">
                <a16:creationId xmlns:a16="http://schemas.microsoft.com/office/drawing/2014/main" id="{8954AD6C-E6A2-4C72-B218-6721743E9F42}"/>
              </a:ext>
            </a:extLst>
          </p:cNvPr>
          <p:cNvSpPr txBox="1"/>
          <p:nvPr/>
        </p:nvSpPr>
        <p:spPr>
          <a:xfrm>
            <a:off x="1124000" y="2197864"/>
            <a:ext cx="5741910" cy="369332"/>
          </a:xfrm>
          <a:prstGeom prst="rect">
            <a:avLst/>
          </a:prstGeom>
          <a:noFill/>
        </p:spPr>
        <p:txBody>
          <a:bodyPr wrap="square" rtlCol="0">
            <a:spAutoFit/>
          </a:bodyPr>
          <a:lstStyle/>
          <a:p>
            <a:r>
              <a:rPr kumimoji="1" lang="ja-JP" altLang="en-US" dirty="0"/>
              <a:t>　</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93335F20-B48B-4526-861C-D0BBD0F8F9FB}"/>
              </a:ext>
            </a:extLst>
          </p:cNvPr>
          <p:cNvSpPr txBox="1"/>
          <p:nvPr/>
        </p:nvSpPr>
        <p:spPr>
          <a:xfrm>
            <a:off x="3430674" y="11025577"/>
            <a:ext cx="4117101" cy="230832"/>
          </a:xfrm>
          <a:prstGeom prst="rect">
            <a:avLst/>
          </a:prstGeom>
          <a:noFill/>
        </p:spPr>
        <p:txBody>
          <a:bodyPr wrap="square" rtlCol="0">
            <a:spAutoFit/>
          </a:bodyPr>
          <a:lstStyle/>
          <a:p>
            <a:pPr algn="r"/>
            <a:r>
              <a:rPr kumimoji="1" lang="ja-JP" altLang="en-US" sz="900" dirty="0"/>
              <a:t>感染対策を実施の上マスクを外し撮影しております。ご了承ください。</a:t>
            </a:r>
          </a:p>
        </p:txBody>
      </p:sp>
      <p:pic>
        <p:nvPicPr>
          <p:cNvPr id="40" name="図 39" descr="図形, 四角形&#10;&#10;自動的に生成された説明">
            <a:extLst>
              <a:ext uri="{FF2B5EF4-FFF2-40B4-BE49-F238E27FC236}">
                <a16:creationId xmlns:a16="http://schemas.microsoft.com/office/drawing/2014/main" id="{B6196D14-8F39-4DCD-8B26-B57F52CC5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66" y="4778813"/>
            <a:ext cx="7019405" cy="2409519"/>
          </a:xfrm>
          <a:prstGeom prst="rect">
            <a:avLst/>
          </a:prstGeom>
        </p:spPr>
      </p:pic>
      <p:pic>
        <p:nvPicPr>
          <p:cNvPr id="1026" name="Picture 2" descr="ソース画像を表示">
            <a:extLst>
              <a:ext uri="{FF2B5EF4-FFF2-40B4-BE49-F238E27FC236}">
                <a16:creationId xmlns:a16="http://schemas.microsoft.com/office/drawing/2014/main" id="{1C2F0505-3B1F-4726-BA4B-1EBE0F68E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542" y="3654324"/>
            <a:ext cx="1302499" cy="1168317"/>
          </a:xfrm>
          <a:prstGeom prst="rect">
            <a:avLst/>
          </a:prstGeom>
          <a:noFill/>
          <a:extLst>
            <a:ext uri="{909E8E84-426E-40DD-AFC4-6F175D3DCCD1}">
              <a14:hiddenFill xmlns:a14="http://schemas.microsoft.com/office/drawing/2010/main">
                <a:solidFill>
                  <a:srgbClr val="FFFFFF"/>
                </a:solidFill>
              </a14:hiddenFill>
            </a:ext>
          </a:extLst>
        </p:spPr>
      </p:pic>
      <p:pic>
        <p:nvPicPr>
          <p:cNvPr id="43" name="図 42">
            <a:extLst>
              <a:ext uri="{FF2B5EF4-FFF2-40B4-BE49-F238E27FC236}">
                <a16:creationId xmlns:a16="http://schemas.microsoft.com/office/drawing/2014/main" id="{E73ADA92-5B73-49B8-AC4A-0CFB83C0B3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542" y="7353131"/>
            <a:ext cx="3213044" cy="174440"/>
          </a:xfrm>
          <a:prstGeom prst="rect">
            <a:avLst/>
          </a:prstGeom>
        </p:spPr>
      </p:pic>
      <p:pic>
        <p:nvPicPr>
          <p:cNvPr id="45" name="図 44">
            <a:extLst>
              <a:ext uri="{FF2B5EF4-FFF2-40B4-BE49-F238E27FC236}">
                <a16:creationId xmlns:a16="http://schemas.microsoft.com/office/drawing/2014/main" id="{861B0EDB-A4D5-4A4B-84C2-8EABA64E12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115" y="8403165"/>
            <a:ext cx="3200334" cy="203839"/>
          </a:xfrm>
          <a:prstGeom prst="rect">
            <a:avLst/>
          </a:prstGeom>
        </p:spPr>
      </p:pic>
      <p:pic>
        <p:nvPicPr>
          <p:cNvPr id="46" name="図 45">
            <a:extLst>
              <a:ext uri="{FF2B5EF4-FFF2-40B4-BE49-F238E27FC236}">
                <a16:creationId xmlns:a16="http://schemas.microsoft.com/office/drawing/2014/main" id="{5C230DCB-8E16-4BAA-8474-E874FBED7B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674" y="9461167"/>
            <a:ext cx="3277775" cy="155634"/>
          </a:xfrm>
          <a:prstGeom prst="rect">
            <a:avLst/>
          </a:prstGeom>
        </p:spPr>
      </p:pic>
      <p:sp>
        <p:nvSpPr>
          <p:cNvPr id="44" name="四角形: 角を丸くする 43">
            <a:extLst>
              <a:ext uri="{FF2B5EF4-FFF2-40B4-BE49-F238E27FC236}">
                <a16:creationId xmlns:a16="http://schemas.microsoft.com/office/drawing/2014/main" id="{44E0EBDB-082C-4C0C-8165-F269B8E07754}"/>
              </a:ext>
            </a:extLst>
          </p:cNvPr>
          <p:cNvSpPr/>
          <p:nvPr/>
        </p:nvSpPr>
        <p:spPr>
          <a:xfrm>
            <a:off x="728068" y="10420087"/>
            <a:ext cx="2734249" cy="453026"/>
          </a:xfrm>
          <a:prstGeom prst="roundRect">
            <a:avLst/>
          </a:prstGeom>
          <a:solidFill>
            <a:srgbClr val="FB40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4393CAB-7475-4D48-A6BC-C9AD19E32D4E}"/>
              </a:ext>
            </a:extLst>
          </p:cNvPr>
          <p:cNvSpPr txBox="1"/>
          <p:nvPr/>
        </p:nvSpPr>
        <p:spPr>
          <a:xfrm>
            <a:off x="915473" y="10425149"/>
            <a:ext cx="2532739" cy="461665"/>
          </a:xfrm>
          <a:prstGeom prst="rect">
            <a:avLst/>
          </a:prstGeom>
          <a:noFill/>
        </p:spPr>
        <p:txBody>
          <a:bodyPr wrap="square" rtlCol="0">
            <a:spAutoFit/>
          </a:bodyPr>
          <a:lstStyle/>
          <a:p>
            <a:r>
              <a:rPr kumimoji="1" lang="ja-JP" altLang="en-US" sz="1200" dirty="0">
                <a:latin typeface="HGS創英角ﾎﾟｯﾌﾟ体" panose="040B0A00000000000000" pitchFamily="50" charset="-128"/>
                <a:ea typeface="HGS創英角ﾎﾟｯﾌﾟ体" panose="040B0A00000000000000" pitchFamily="50" charset="-128"/>
              </a:rPr>
              <a:t>お気軽にお問い合わせ下さい！　お待ちしています！</a:t>
            </a:r>
          </a:p>
        </p:txBody>
      </p:sp>
      <p:pic>
        <p:nvPicPr>
          <p:cNvPr id="6" name="図 5">
            <a:extLst>
              <a:ext uri="{FF2B5EF4-FFF2-40B4-BE49-F238E27FC236}">
                <a16:creationId xmlns:a16="http://schemas.microsoft.com/office/drawing/2014/main" id="{A243BB36-5664-4279-ACC9-E39DD3F718EF}"/>
              </a:ext>
            </a:extLst>
          </p:cNvPr>
          <p:cNvPicPr>
            <a:picLocks noChangeAspect="1"/>
          </p:cNvPicPr>
          <p:nvPr/>
        </p:nvPicPr>
        <p:blipFill>
          <a:blip r:embed="rId8"/>
          <a:stretch>
            <a:fillRect/>
          </a:stretch>
        </p:blipFill>
        <p:spPr>
          <a:xfrm>
            <a:off x="6633099" y="3732243"/>
            <a:ext cx="1094852" cy="1002408"/>
          </a:xfrm>
          <a:prstGeom prst="rect">
            <a:avLst/>
          </a:prstGeom>
        </p:spPr>
      </p:pic>
      <p:pic>
        <p:nvPicPr>
          <p:cNvPr id="8" name="図 7">
            <a:extLst>
              <a:ext uri="{FF2B5EF4-FFF2-40B4-BE49-F238E27FC236}">
                <a16:creationId xmlns:a16="http://schemas.microsoft.com/office/drawing/2014/main" id="{862FE4D9-C0B8-40AC-8BE4-4FC068BFB171}"/>
              </a:ext>
            </a:extLst>
          </p:cNvPr>
          <p:cNvPicPr>
            <a:picLocks noChangeAspect="1"/>
          </p:cNvPicPr>
          <p:nvPr/>
        </p:nvPicPr>
        <p:blipFill>
          <a:blip r:embed="rId9"/>
          <a:stretch>
            <a:fillRect/>
          </a:stretch>
        </p:blipFill>
        <p:spPr>
          <a:xfrm>
            <a:off x="415381" y="1974969"/>
            <a:ext cx="7060690" cy="1620896"/>
          </a:xfrm>
          <a:prstGeom prst="rect">
            <a:avLst/>
          </a:prstGeom>
        </p:spPr>
      </p:pic>
      <p:sp>
        <p:nvSpPr>
          <p:cNvPr id="39" name="テキスト ボックス 38">
            <a:extLst>
              <a:ext uri="{FF2B5EF4-FFF2-40B4-BE49-F238E27FC236}">
                <a16:creationId xmlns:a16="http://schemas.microsoft.com/office/drawing/2014/main" id="{D50F1B1C-DD35-49BD-AE7D-A5594EAB44DF}"/>
              </a:ext>
            </a:extLst>
          </p:cNvPr>
          <p:cNvSpPr txBox="1"/>
          <p:nvPr/>
        </p:nvSpPr>
        <p:spPr>
          <a:xfrm>
            <a:off x="518773" y="2313925"/>
            <a:ext cx="6985884" cy="954107"/>
          </a:xfrm>
          <a:prstGeom prst="rect">
            <a:avLst/>
          </a:prstGeom>
          <a:noFill/>
        </p:spPr>
        <p:txBody>
          <a:bodyPr wrap="square">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　秋も深まり、紅葉が色付き、肌寒い季節になってきました。もうすぐ冬の到来ですね！</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ja-JP" altLang="en-US" sz="1400" dirty="0">
                <a:latin typeface="HGS創英角ﾎﾟｯﾌﾟ体" panose="040B0A00000000000000" pitchFamily="50" charset="-128"/>
                <a:ea typeface="HGS創英角ﾎﾟｯﾌﾟ体" panose="040B0A00000000000000" pitchFamily="50" charset="-128"/>
              </a:rPr>
              <a:t>　西の京デイケアでは、</a:t>
            </a:r>
            <a:r>
              <a:rPr kumimoji="1" lang="en-US" altLang="ja-JP" sz="1400" dirty="0">
                <a:latin typeface="HGS創英角ﾎﾟｯﾌﾟ体" panose="040B0A00000000000000" pitchFamily="50" charset="-128"/>
                <a:ea typeface="HGS創英角ﾎﾟｯﾌﾟ体" panose="040B0A00000000000000" pitchFamily="50" charset="-128"/>
              </a:rPr>
              <a:t>2021</a:t>
            </a:r>
            <a:r>
              <a:rPr kumimoji="1" lang="ja-JP" altLang="en-US" sz="1400" dirty="0">
                <a:latin typeface="HGS創英角ﾎﾟｯﾌﾟ体" panose="040B0A00000000000000" pitchFamily="50" charset="-128"/>
                <a:ea typeface="HGS創英角ﾎﾟｯﾌﾟ体" panose="040B0A00000000000000" pitchFamily="50" charset="-128"/>
              </a:rPr>
              <a:t>年</a:t>
            </a:r>
            <a:r>
              <a:rPr kumimoji="1" lang="en-US" altLang="ja-JP" sz="1400" dirty="0">
                <a:latin typeface="HGS創英角ﾎﾟｯﾌﾟ体" panose="040B0A00000000000000" pitchFamily="50" charset="-128"/>
                <a:ea typeface="HGS創英角ﾎﾟｯﾌﾟ体" panose="040B0A00000000000000" pitchFamily="50" charset="-128"/>
              </a:rPr>
              <a:t>11</a:t>
            </a:r>
            <a:r>
              <a:rPr kumimoji="1" lang="ja-JP" altLang="en-US" sz="1400" dirty="0">
                <a:latin typeface="HGS創英角ﾎﾟｯﾌﾟ体" panose="040B0A00000000000000" pitchFamily="50" charset="-128"/>
                <a:ea typeface="HGS創英角ﾎﾟｯﾌﾟ体" panose="040B0A00000000000000" pitchFamily="50" charset="-128"/>
              </a:rPr>
              <a:t>月よりデイケア便りを発行することになりました。当事業所の取り組みや活動などを発信していきますのでよろしくお願いいたします。</a:t>
            </a:r>
          </a:p>
        </p:txBody>
      </p:sp>
      <p:pic>
        <p:nvPicPr>
          <p:cNvPr id="28" name="図 27" descr="壁の前にいる男性&#10;&#10;中程度の精度で自動的に生成された説明">
            <a:extLst>
              <a:ext uri="{FF2B5EF4-FFF2-40B4-BE49-F238E27FC236}">
                <a16:creationId xmlns:a16="http://schemas.microsoft.com/office/drawing/2014/main" id="{2B0DD30C-E9BC-4097-94DC-0943283CBC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2700" y="7559173"/>
            <a:ext cx="1005512" cy="836200"/>
          </a:xfrm>
          <a:prstGeom prst="rect">
            <a:avLst/>
          </a:prstGeom>
        </p:spPr>
      </p:pic>
      <p:pic>
        <p:nvPicPr>
          <p:cNvPr id="32" name="図 31" descr="敷物, 若い, 男 が含まれている画像&#10;&#10;自動的に生成された説明">
            <a:extLst>
              <a:ext uri="{FF2B5EF4-FFF2-40B4-BE49-F238E27FC236}">
                <a16:creationId xmlns:a16="http://schemas.microsoft.com/office/drawing/2014/main" id="{ECA67E01-E77F-4B80-832A-89FB39ED92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6352" y="8623158"/>
            <a:ext cx="1059432" cy="788501"/>
          </a:xfrm>
          <a:prstGeom prst="rect">
            <a:avLst/>
          </a:prstGeom>
        </p:spPr>
      </p:pic>
    </p:spTree>
    <p:extLst>
      <p:ext uri="{BB962C8B-B14F-4D97-AF65-F5344CB8AC3E}">
        <p14:creationId xmlns:p14="http://schemas.microsoft.com/office/powerpoint/2010/main" val="32394396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353</Words>
  <Application>Microsoft Office PowerPoint</Application>
  <PresentationFormat>ユーザー設定</PresentationFormat>
  <Paragraphs>33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HGP創英角ﾎﾟｯﾌﾟ体</vt:lpstr>
      <vt:lpstr>HGS創英角ﾎﾟｯﾌﾟ体</vt:lpstr>
      <vt:lpstr>Meiryo UI</vt:lpstr>
      <vt:lpstr>ヒラギノ角ゴ Pro W3</vt:lpstr>
      <vt:lpstr>Arial</vt:lpstr>
      <vt:lpstr>Calibri</vt:lpstr>
      <vt:lpstr>Calibri Light</vt:lpstr>
      <vt:lpstr>Office テーマ</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西の京 デイケア</dc:creator>
  <cp:lastModifiedBy>西の京 デイケア</cp:lastModifiedBy>
  <cp:revision>13</cp:revision>
  <cp:lastPrinted>2021-10-21T10:13:24Z</cp:lastPrinted>
  <dcterms:created xsi:type="dcterms:W3CDTF">2021-10-20T06:03:36Z</dcterms:created>
  <dcterms:modified xsi:type="dcterms:W3CDTF">2021-10-26T01:15:40Z</dcterms:modified>
</cp:coreProperties>
</file>